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90" r:id="rId3"/>
    <p:sldId id="291" r:id="rId4"/>
    <p:sldId id="292" r:id="rId5"/>
    <p:sldId id="295" r:id="rId6"/>
    <p:sldId id="294" r:id="rId7"/>
    <p:sldId id="296" r:id="rId8"/>
    <p:sldId id="297" r:id="rId9"/>
    <p:sldId id="298" r:id="rId10"/>
    <p:sldId id="299" r:id="rId11"/>
    <p:sldId id="307" r:id="rId12"/>
    <p:sldId id="305" r:id="rId13"/>
  </p:sldIdLst>
  <p:sldSz cx="9144000" cy="6858000" type="screen4x3"/>
  <p:notesSz cx="6858000" cy="9947275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">
          <p15:clr>
            <a:srgbClr val="A4A3A4"/>
          </p15:clr>
        </p15:guide>
        <p15:guide id="2" orient="horz" pos="161">
          <p15:clr>
            <a:srgbClr val="A4A3A4"/>
          </p15:clr>
        </p15:guide>
        <p15:guide id="3" orient="horz" pos="4110">
          <p15:clr>
            <a:srgbClr val="A4A3A4"/>
          </p15:clr>
        </p15:guide>
        <p15:guide id="4" orient="horz" pos="699">
          <p15:clr>
            <a:srgbClr val="A4A3A4"/>
          </p15:clr>
        </p15:guide>
        <p15:guide id="5" pos="371">
          <p15:clr>
            <a:srgbClr val="A4A3A4"/>
          </p15:clr>
        </p15:guide>
        <p15:guide id="6" pos="54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0054"/>
    <a:srgbClr val="FF3300"/>
    <a:srgbClr val="660066"/>
    <a:srgbClr val="FFFFFF"/>
    <a:srgbClr val="0033CC"/>
    <a:srgbClr val="CCFF66"/>
    <a:srgbClr val="FB8C69"/>
    <a:srgbClr val="E2CBC5"/>
    <a:srgbClr val="C21A1A"/>
    <a:srgbClr val="D11A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90" autoAdjust="0"/>
    <p:restoredTop sz="94608" autoAdjust="0"/>
  </p:normalViewPr>
  <p:slideViewPr>
    <p:cSldViewPr showGuides="1">
      <p:cViewPr varScale="1">
        <p:scale>
          <a:sx n="78" d="100"/>
          <a:sy n="78" d="100"/>
        </p:scale>
        <p:origin x="456" y="43"/>
      </p:cViewPr>
      <p:guideLst>
        <p:guide orient="horz" pos="208"/>
        <p:guide orient="horz" pos="161"/>
        <p:guide orient="horz" pos="4110"/>
        <p:guide orient="horz" pos="699"/>
        <p:guide pos="371"/>
        <p:guide pos="54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 varScale="1">
      <p:scale>
        <a:sx n="100" d="100"/>
        <a:sy n="100" d="100"/>
      </p:scale>
      <p:origin x="0" y="-853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20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20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8800"/>
            <a:ext cx="29718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sz="120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448800"/>
            <a:ext cx="29718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05A01A2-F6CD-4CE9-8A74-5C14553FACD7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24400"/>
            <a:ext cx="5486400" cy="44767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C6EF459-1D8A-4555-8845-DD5988045E5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61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pPr lvl="0" algn="r" eaLnBrk="1" hangingPunct="1"/>
              <a:t>1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AD371-9015-407E-9EAD-B674B632C51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492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AD371-9015-407E-9EAD-B674B632C51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07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9841B8-93F5-4C62-B2D8-E88C36ADC47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5560" y="6597650"/>
            <a:ext cx="172847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5560" y="6525260"/>
            <a:ext cx="1728470" cy="332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41438"/>
            <a:ext cx="403860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03860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6525215"/>
            <a:ext cx="1763805" cy="33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4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11"/>
          <p:cNvSpPr>
            <a:spLocks noGrp="1"/>
          </p:cNvSpPr>
          <p:nvPr>
            <p:ph type="body"/>
          </p:nvPr>
        </p:nvSpPr>
        <p:spPr>
          <a:xfrm>
            <a:off x="457200" y="1341438"/>
            <a:ext cx="8229600" cy="47847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28" name="Picture 48" descr="bit_logo"/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740650" y="115888"/>
            <a:ext cx="949325" cy="950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0" y="6581775"/>
            <a:ext cx="1828800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机械与车辆学院    薛庆 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0000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000000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rgbClr val="000000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9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10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5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5" Type="http://schemas.openxmlformats.org/officeDocument/2006/relationships/image" Target="../media/image8.jp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5.png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image" Target="../media/image11.jfif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9"/>
          <p:cNvSpPr>
            <a:spLocks noChangeArrowheads="1"/>
          </p:cNvSpPr>
          <p:nvPr/>
        </p:nvSpPr>
        <p:spPr bwMode="auto">
          <a:xfrm>
            <a:off x="467715" y="2204915"/>
            <a:ext cx="3779945" cy="16573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buNone/>
            </a:pPr>
            <a:r>
              <a:rPr lang="en-US" altLang="zh-CN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Unit  1</a:t>
            </a:r>
            <a:endParaRPr lang="zh-CN" altLang="en-US" sz="72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33CC"/>
              </a:solidFill>
              <a:latin typeface="Cambria" panose="02040503050406030204" pitchFamily="18" charset="0"/>
              <a:ea typeface="华文彩云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03BB95-F95D-4563-BA2B-9CBB0296E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85" y="1124840"/>
            <a:ext cx="4427990" cy="4427990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958C38C-730F-4876-BCDA-7D54D48B29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2768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522E54-9BB2-4D9C-AECD-C22ADE2E0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10" y="1594795"/>
            <a:ext cx="8229600" cy="47847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>
                <a:solidFill>
                  <a:srgbClr val="540054"/>
                </a:solidFill>
              </a:rPr>
              <a:t>Fuel-cell phone </a:t>
            </a:r>
            <a:r>
              <a:rPr lang="en-US" altLang="zh-CN" sz="2400" b="1" dirty="0">
                <a:solidFill>
                  <a:srgbClr val="540054"/>
                </a:solidFill>
              </a:rPr>
              <a:t>(Para. 23-27)</a:t>
            </a:r>
          </a:p>
          <a:p>
            <a:pPr marL="0" indent="0">
              <a:buNone/>
            </a:pPr>
            <a:endParaRPr lang="en-US" altLang="zh-CN" dirty="0"/>
          </a:p>
          <a:p>
            <a:pPr>
              <a:spcBef>
                <a:spcPts val="1800"/>
              </a:spcBef>
              <a:buFont typeface="+mj-lt"/>
              <a:buAutoNum type="arabicPeriod"/>
            </a:pPr>
            <a:r>
              <a:rPr lang="en-US" altLang="zh-CN" sz="28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what industries or areas are fuel cells likely to be used? What is the author’s prediction?</a:t>
            </a:r>
          </a:p>
          <a:p>
            <a:pPr>
              <a:spcBef>
                <a:spcPts val="1800"/>
              </a:spcBef>
              <a:buFont typeface="+mj-lt"/>
              <a:buAutoNum type="arabicPeriod"/>
            </a:pPr>
            <a:r>
              <a:rPr lang="en-US" altLang="zh-CN" sz="28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other applications of fuel cell are mentioned?</a:t>
            </a:r>
          </a:p>
          <a:p>
            <a:pPr>
              <a:spcBef>
                <a:spcPts val="1800"/>
              </a:spcBef>
              <a:buFont typeface="+mj-lt"/>
              <a:buAutoNum type="arabicPeriod"/>
            </a:pPr>
            <a:r>
              <a:rPr lang="en-US" altLang="zh-CN" sz="28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the prospect of fuel cell technology according to the author? What makes him think so?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F4421A6-9DA1-4E02-906C-9EBE23F79AAE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32785"/>
            <a:ext cx="82296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b="1" kern="0" dirty="0"/>
              <a:t>Text I  Fuel Cell -- understanding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D5EAF87C-C9FD-4C45-870D-57DA17DD2F4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4008427"/>
      </p:ext>
    </p:extLst>
  </p:cSld>
  <p:clrMapOvr>
    <a:masterClrMapping/>
  </p:clrMapOvr>
  <p:transition advTm="3964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34220" y="332785"/>
            <a:ext cx="8352580" cy="57604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600" b="1" dirty="0"/>
              <a:t>Text I  Fuel Cell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220" y="2132910"/>
            <a:ext cx="8352580" cy="3136957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zh-CN" sz="3200" b="1" dirty="0">
                <a:solidFill>
                  <a:srgbClr val="4C0442"/>
                </a:solidFill>
                <a:latin typeface="Calibri" panose="020F0502020204030204" pitchFamily="34" charset="0"/>
              </a:rPr>
              <a:t>Think about:</a:t>
            </a:r>
          </a:p>
          <a:p>
            <a:pPr marL="0" indent="0" eaLnBrk="1" hangingPunct="1">
              <a:buNone/>
              <a:defRPr/>
            </a:pPr>
            <a:endParaRPr lang="en-US" altLang="zh-CN" sz="2800" b="1" dirty="0">
              <a:solidFill>
                <a:srgbClr val="4C0442"/>
              </a:solidFill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The purpose of the article;</a:t>
            </a:r>
          </a:p>
          <a:p>
            <a:pPr eaLnBrk="1" hangingPunct="1"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The rhetorical strategies used to achieve the purpose;</a:t>
            </a:r>
          </a:p>
          <a:p>
            <a:pPr eaLnBrk="1" hangingPunct="1">
              <a:defRPr/>
            </a:pPr>
            <a:r>
              <a:rPr lang="en-US" altLang="zh-CN" sz="2800" dirty="0">
                <a:solidFill>
                  <a:srgbClr val="4C0442"/>
                </a:solidFill>
                <a:latin typeface="Calibri" panose="020F0502020204030204" pitchFamily="34" charset="0"/>
              </a:rPr>
              <a:t>The way of organizing the information.</a:t>
            </a:r>
          </a:p>
          <a:p>
            <a:pPr marL="0" indent="0" eaLnBrk="1" hangingPunct="1">
              <a:buNone/>
              <a:defRPr/>
            </a:pPr>
            <a:endParaRPr lang="en-US" altLang="zh-CN" sz="2400" dirty="0">
              <a:solidFill>
                <a:srgbClr val="4C0442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530DD7A-225C-45FD-910E-C30A607F04B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3727368"/>
      </p:ext>
    </p:extLst>
  </p:cSld>
  <p:clrMapOvr>
    <a:masterClrMapping/>
  </p:clrMapOvr>
  <p:transition advTm="3184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993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32014" y="332785"/>
            <a:ext cx="8229600" cy="5619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600" b="1" dirty="0"/>
              <a:t>Text 1 Fuel Cell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24840"/>
            <a:ext cx="9252325" cy="3136957"/>
          </a:xfrm>
        </p:spPr>
        <p:txBody>
          <a:bodyPr/>
          <a:lstStyle/>
          <a:p>
            <a:pPr eaLnBrk="1" hangingPunct="1">
              <a:spcBef>
                <a:spcPts val="300"/>
              </a:spcBef>
              <a:defRPr/>
            </a:pPr>
            <a:r>
              <a:rPr lang="en-US" altLang="zh-CN" sz="2600" dirty="0">
                <a:solidFill>
                  <a:srgbClr val="4C0442"/>
                </a:solidFill>
                <a:latin typeface="Calibri" panose="020F0502020204030204" pitchFamily="34" charset="0"/>
              </a:rPr>
              <a:t>The purpose of the article: </a:t>
            </a:r>
          </a:p>
          <a:p>
            <a:pPr marL="0" indent="0" defTabSz="355600" eaLnBrk="1" hangingPunct="1">
              <a:spcBef>
                <a:spcPts val="300"/>
              </a:spcBef>
              <a:buNone/>
              <a:defRPr/>
            </a:pPr>
            <a:r>
              <a:rPr lang="en-US" altLang="zh-CN" sz="2600" dirty="0">
                <a:solidFill>
                  <a:srgbClr val="4C0442"/>
                </a:solidFill>
                <a:latin typeface="Calibri" panose="020F0502020204030204" pitchFamily="34" charset="0"/>
              </a:rPr>
              <a:t>    </a:t>
            </a:r>
            <a:r>
              <a:rPr lang="en-US" altLang="zh-CN" sz="2600" b="1" dirty="0">
                <a:solidFill>
                  <a:srgbClr val="FF0000"/>
                </a:solidFill>
                <a:latin typeface="Calibri" panose="020F0502020204030204" pitchFamily="34" charset="0"/>
              </a:rPr>
              <a:t>to convey the information </a:t>
            </a:r>
            <a:r>
              <a:rPr lang="en-US" altLang="zh-CN" sz="2600" dirty="0">
                <a:solidFill>
                  <a:srgbClr val="4C0442"/>
                </a:solidFill>
                <a:latin typeface="Calibri" panose="020F0502020204030204" pitchFamily="34" charset="0"/>
              </a:rPr>
              <a:t>about the history, status and future 	of fuel cell</a:t>
            </a:r>
          </a:p>
          <a:p>
            <a:pPr eaLnBrk="1" hangingPunct="1">
              <a:spcBef>
                <a:spcPts val="300"/>
              </a:spcBef>
              <a:defRPr/>
            </a:pPr>
            <a:r>
              <a:rPr lang="en-US" altLang="zh-CN" sz="2600" dirty="0">
                <a:solidFill>
                  <a:srgbClr val="4C0442"/>
                </a:solidFill>
                <a:latin typeface="Calibri" panose="020F0502020204030204" pitchFamily="34" charset="0"/>
              </a:rPr>
              <a:t>Way of organizing information: </a:t>
            </a:r>
            <a:r>
              <a:rPr lang="en-US" altLang="zh-CN" sz="2500" b="1" dirty="0">
                <a:solidFill>
                  <a:srgbClr val="FF0000"/>
                </a:solidFill>
                <a:latin typeface="Calibri" panose="020F0502020204030204" pitchFamily="34" charset="0"/>
              </a:rPr>
              <a:t>chronological order</a:t>
            </a:r>
          </a:p>
          <a:p>
            <a:pPr eaLnBrk="1" hangingPunct="1">
              <a:spcBef>
                <a:spcPts val="300"/>
              </a:spcBef>
              <a:defRPr/>
            </a:pPr>
            <a:r>
              <a:rPr lang="en-US" altLang="zh-CN" sz="2600" dirty="0">
                <a:solidFill>
                  <a:srgbClr val="4C0442"/>
                </a:solidFill>
                <a:latin typeface="Calibri" panose="020F0502020204030204" pitchFamily="34" charset="0"/>
              </a:rPr>
              <a:t>The rhetorical strategies used:</a:t>
            </a:r>
          </a:p>
          <a:p>
            <a:pPr lvl="1" eaLnBrk="1" hangingPunct="1">
              <a:spcBef>
                <a:spcPts val="300"/>
              </a:spcBef>
              <a:defRPr/>
            </a:pPr>
            <a:r>
              <a:rPr lang="en-US" altLang="zh-CN" sz="2600" b="1" dirty="0">
                <a:solidFill>
                  <a:srgbClr val="FF0000"/>
                </a:solidFill>
                <a:latin typeface="Calibri" panose="020F0502020204030204" pitchFamily="34" charset="0"/>
              </a:rPr>
              <a:t>quotation</a:t>
            </a:r>
            <a:r>
              <a:rPr lang="en-US" altLang="zh-CN" sz="2600" dirty="0">
                <a:solidFill>
                  <a:srgbClr val="4C0442"/>
                </a:solidFill>
                <a:latin typeface="Calibri" panose="020F0502020204030204" pitchFamily="34" charset="0"/>
              </a:rPr>
              <a:t> </a:t>
            </a:r>
          </a:p>
          <a:p>
            <a:pPr lvl="1" eaLnBrk="1" hangingPunct="1">
              <a:spcBef>
                <a:spcPts val="300"/>
              </a:spcBef>
              <a:defRPr/>
            </a:pPr>
            <a:r>
              <a:rPr lang="en-US" altLang="zh-CN" sz="2600" b="1" dirty="0">
                <a:solidFill>
                  <a:srgbClr val="FF0000"/>
                </a:solidFill>
                <a:latin typeface="Calibri" panose="020F0502020204030204" pitchFamily="34" charset="0"/>
              </a:rPr>
              <a:t>definition</a:t>
            </a:r>
          </a:p>
          <a:p>
            <a:pPr lvl="1" eaLnBrk="1" hangingPunct="1">
              <a:spcBef>
                <a:spcPts val="300"/>
              </a:spcBef>
              <a:defRPr/>
            </a:pPr>
            <a:r>
              <a:rPr lang="en-US" altLang="zh-CN" sz="2600" b="1" dirty="0">
                <a:solidFill>
                  <a:srgbClr val="FF0000"/>
                </a:solidFill>
                <a:latin typeface="Calibri" panose="020F0502020204030204" pitchFamily="34" charset="0"/>
              </a:rPr>
              <a:t>historical account (narration)</a:t>
            </a:r>
            <a:endParaRPr lang="en-US" altLang="zh-CN" sz="2600" dirty="0">
              <a:solidFill>
                <a:srgbClr val="4C0442"/>
              </a:solidFill>
              <a:latin typeface="Calibri" panose="020F0502020204030204" pitchFamily="34" charset="0"/>
            </a:endParaRPr>
          </a:p>
          <a:p>
            <a:pPr lvl="1" eaLnBrk="1" hangingPunct="1">
              <a:spcBef>
                <a:spcPts val="300"/>
              </a:spcBef>
              <a:defRPr/>
            </a:pPr>
            <a:r>
              <a:rPr lang="en-US" altLang="zh-CN" sz="2600" b="1" dirty="0">
                <a:solidFill>
                  <a:srgbClr val="FF0000"/>
                </a:solidFill>
                <a:latin typeface="Calibri" panose="020F0502020204030204" pitchFamily="34" charset="0"/>
              </a:rPr>
              <a:t>description</a:t>
            </a:r>
            <a:endParaRPr lang="en-US" altLang="zh-CN" sz="2600" dirty="0">
              <a:solidFill>
                <a:srgbClr val="4C0442"/>
              </a:solidFill>
              <a:latin typeface="Calibri" panose="020F0502020204030204" pitchFamily="34" charset="0"/>
            </a:endParaRPr>
          </a:p>
          <a:p>
            <a:pPr lvl="1" eaLnBrk="1" hangingPunct="1">
              <a:spcBef>
                <a:spcPts val="300"/>
              </a:spcBef>
              <a:defRPr/>
            </a:pPr>
            <a:r>
              <a:rPr lang="en-US" altLang="zh-CN" sz="2600" b="1" dirty="0">
                <a:solidFill>
                  <a:srgbClr val="FF0000"/>
                </a:solidFill>
                <a:latin typeface="Calibri" panose="020F0502020204030204" pitchFamily="34" charset="0"/>
              </a:rPr>
              <a:t>evaluation, </a:t>
            </a:r>
          </a:p>
          <a:p>
            <a:pPr lvl="1" eaLnBrk="1" hangingPunct="1">
              <a:spcBef>
                <a:spcPts val="300"/>
              </a:spcBef>
              <a:defRPr/>
            </a:pPr>
            <a:r>
              <a:rPr lang="en-US" altLang="zh-CN" sz="2600" b="1" dirty="0">
                <a:solidFill>
                  <a:srgbClr val="FF0000"/>
                </a:solidFill>
                <a:latin typeface="Calibri" panose="020F0502020204030204" pitchFamily="34" charset="0"/>
              </a:rPr>
              <a:t>explanation</a:t>
            </a:r>
            <a:endParaRPr lang="en-US" altLang="zh-CN" sz="2600" dirty="0">
              <a:solidFill>
                <a:srgbClr val="4C0442"/>
              </a:solidFill>
              <a:latin typeface="Calibri" panose="020F0502020204030204" pitchFamily="34" charset="0"/>
            </a:endParaRPr>
          </a:p>
          <a:p>
            <a:pPr lvl="1" eaLnBrk="1" hangingPunct="1">
              <a:spcBef>
                <a:spcPts val="300"/>
              </a:spcBef>
              <a:defRPr/>
            </a:pPr>
            <a:r>
              <a:rPr lang="en-US" altLang="zh-CN" sz="2600" b="1" dirty="0">
                <a:solidFill>
                  <a:srgbClr val="FF0000"/>
                </a:solidFill>
                <a:latin typeface="Calibri" panose="020F0502020204030204" pitchFamily="34" charset="0"/>
              </a:rPr>
              <a:t>exemplification</a:t>
            </a:r>
            <a:r>
              <a:rPr lang="en-US" altLang="zh-CN" sz="2600" dirty="0">
                <a:solidFill>
                  <a:srgbClr val="4C0442"/>
                </a:solidFill>
                <a:latin typeface="Calibri" panose="020F0502020204030204" pitchFamily="34" charset="0"/>
              </a:rPr>
              <a:t> </a:t>
            </a:r>
          </a:p>
          <a:p>
            <a:pPr lvl="1" eaLnBrk="1" hangingPunct="1">
              <a:spcBef>
                <a:spcPts val="300"/>
              </a:spcBef>
              <a:defRPr/>
            </a:pPr>
            <a:r>
              <a:rPr lang="en-US" altLang="zh-CN" sz="2600" b="1" dirty="0">
                <a:solidFill>
                  <a:srgbClr val="FF0000"/>
                </a:solidFill>
                <a:latin typeface="Calibri" panose="020F0502020204030204" pitchFamily="34" charset="0"/>
              </a:rPr>
              <a:t>prediction</a:t>
            </a:r>
            <a:endParaRPr lang="en-US" altLang="zh-CN" sz="2600" dirty="0">
              <a:solidFill>
                <a:srgbClr val="4C0442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ts val="300"/>
              </a:spcBef>
              <a:defRPr/>
            </a:pPr>
            <a:endParaRPr lang="en-US" altLang="zh-CN" sz="2600" dirty="0">
              <a:solidFill>
                <a:srgbClr val="4C0442"/>
              </a:solidFill>
              <a:latin typeface="Calibri" panose="020F0502020204030204" pitchFamily="34" charset="0"/>
            </a:endParaRPr>
          </a:p>
          <a:p>
            <a:pPr marL="342900" lvl="1" indent="0" eaLnBrk="1" hangingPunct="1">
              <a:spcBef>
                <a:spcPts val="300"/>
              </a:spcBef>
              <a:buNone/>
              <a:defRPr/>
            </a:pPr>
            <a:r>
              <a:rPr lang="en-US" altLang="zh-CN" sz="2600" dirty="0">
                <a:solidFill>
                  <a:srgbClr val="4C0442"/>
                </a:solidFill>
                <a:latin typeface="Calibri" panose="020F0502020204030204" pitchFamily="34" charset="0"/>
              </a:rPr>
              <a:t> </a:t>
            </a:r>
          </a:p>
          <a:p>
            <a:pPr marL="800100" lvl="1" indent="-457200" eaLnBrk="1" hangingPunct="1">
              <a:spcBef>
                <a:spcPts val="300"/>
              </a:spcBef>
              <a:defRPr/>
            </a:pPr>
            <a:endParaRPr lang="en-US" altLang="zh-CN" sz="2600" dirty="0">
              <a:solidFill>
                <a:srgbClr val="4C0442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9C71A17-67F2-4933-BB55-8159889855A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1101121"/>
      </p:ext>
    </p:extLst>
  </p:cSld>
  <p:clrMapOvr>
    <a:masterClrMapping/>
  </p:clrMapOvr>
  <p:transition advTm="5171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9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99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99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99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993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8FB0BB-F4D6-42C4-A39D-7BBD5369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02" y="1412860"/>
            <a:ext cx="8568595" cy="47847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Opening section – Introduction  (Para.1-3)</a:t>
            </a:r>
          </a:p>
          <a:p>
            <a:pPr marL="0" indent="0">
              <a:buNone/>
            </a:pPr>
            <a:endParaRPr lang="en-US" altLang="zh-CN" sz="2800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Scan through the 3 paragraphs and answer the following questions briefly. </a:t>
            </a: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President Bush's speech about?</a:t>
            </a:r>
          </a:p>
          <a:p>
            <a:pPr marL="514350" indent="-514350">
              <a:buFontTx/>
              <a:buAutoNum type="arabicPeriod"/>
            </a:pPr>
            <a:r>
              <a:rPr lang="en-US" altLang="zh-CN" sz="28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did President Bush think of fuel cell and fuel cell powered automobiles?</a:t>
            </a:r>
          </a:p>
          <a:p>
            <a:pPr marL="514350" indent="-514350">
              <a:buFontTx/>
              <a:buAutoNum type="arabicPeriod"/>
            </a:pPr>
            <a:r>
              <a:rPr lang="en-US" altLang="zh-CN" sz="28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do you think the author quote the present’s </a:t>
            </a:r>
            <a:r>
              <a:rPr lang="en-US" altLang="zh-CN" sz="2800" i="1" dirty="0">
                <a:solidFill>
                  <a:srgbClr val="4C04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 of the Union Address </a:t>
            </a:r>
            <a:r>
              <a:rPr lang="en-US" altLang="zh-CN" sz="28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the function of Para. 3?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0E7D3F-E55D-4307-B70C-99DBE0B25A4B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32785"/>
            <a:ext cx="82296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b="1" kern="0" dirty="0"/>
              <a:t>Text I  Fuel Cell -- understanding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D2E5A2D5-42EB-40FE-A804-E7D02C4510B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780386"/>
      </p:ext>
    </p:extLst>
  </p:cSld>
  <p:clrMapOvr>
    <a:masterClrMapping/>
  </p:clrMapOvr>
  <p:transition advTm="4752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8FB0BB-F4D6-42C4-A39D-7BBD5369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705" y="1484865"/>
            <a:ext cx="5031014" cy="47847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>
                <a:solidFill>
                  <a:srgbClr val="540054"/>
                </a:solidFill>
                <a:latin typeface="Arial" panose="020B0604020202020204" pitchFamily="34" charset="0"/>
              </a:rPr>
              <a:t>The Gas Battery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540054"/>
                </a:solidFill>
                <a:latin typeface="Arial" panose="020B0604020202020204" pitchFamily="34" charset="0"/>
              </a:rPr>
              <a:t>(Para. 4-6)</a:t>
            </a:r>
            <a:endParaRPr lang="zh-CN" altLang="en-US" sz="2000" b="1" dirty="0">
              <a:solidFill>
                <a:srgbClr val="540054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BA0CFE9-1CEA-4739-B105-1293381570B5}"/>
              </a:ext>
            </a:extLst>
          </p:cNvPr>
          <p:cNvSpPr txBox="1">
            <a:spLocks noChangeArrowheads="1"/>
          </p:cNvSpPr>
          <p:nvPr/>
        </p:nvSpPr>
        <p:spPr>
          <a:xfrm>
            <a:off x="425340" y="359257"/>
            <a:ext cx="82296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b="1" kern="0" dirty="0"/>
              <a:t>Text I  Fuel Cell -- understanding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6D25489-0997-4900-81E3-4114EFE09A1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3962537"/>
            <a:ext cx="4826529" cy="289546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altLang="zh-CN" sz="2200" kern="0" dirty="0">
                <a:solidFill>
                  <a:srgbClr val="4C04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1800,…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altLang="zh-CN" sz="2200" kern="0" dirty="0">
                <a:solidFill>
                  <a:srgbClr val="4C04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1820s,…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altLang="zh-CN" sz="2200" kern="0" dirty="0">
                <a:solidFill>
                  <a:srgbClr val="4C04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the early 1830s …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altLang="zh-CN" sz="2200" kern="0" dirty="0">
                <a:solidFill>
                  <a:srgbClr val="4C04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1839…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altLang="zh-CN" sz="2200" kern="0" dirty="0">
                <a:solidFill>
                  <a:srgbClr val="4C04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Well before the end of the decade…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altLang="zh-CN" sz="2200" kern="0" dirty="0">
                <a:solidFill>
                  <a:srgbClr val="4C04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1859,…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altLang="zh-CN" sz="2200" kern="0" dirty="0">
                <a:solidFill>
                  <a:srgbClr val="4C04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1873,…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88F4CEF-68A6-422E-8369-27C8036FD7BC}"/>
              </a:ext>
            </a:extLst>
          </p:cNvPr>
          <p:cNvSpPr/>
          <p:nvPr/>
        </p:nvSpPr>
        <p:spPr>
          <a:xfrm>
            <a:off x="4826529" y="3962537"/>
            <a:ext cx="4425796" cy="2508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1" hangingPunct="1">
              <a:spcBef>
                <a:spcPts val="600"/>
              </a:spcBef>
              <a:buFont typeface="+mj-lt"/>
              <a:buAutoNum type="arabicPeriod" startAt="8"/>
              <a:defRPr/>
            </a:pPr>
            <a:r>
              <a:rPr lang="en-US" altLang="zh-CN" sz="2200" dirty="0">
                <a:solidFill>
                  <a:srgbClr val="4C04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1882, …</a:t>
            </a:r>
            <a:endParaRPr lang="en-US" altLang="zh-CN" sz="2200" kern="0" dirty="0">
              <a:solidFill>
                <a:srgbClr val="4C044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eaLnBrk="1" hangingPunct="1">
              <a:spcBef>
                <a:spcPts val="600"/>
              </a:spcBef>
              <a:buFont typeface="+mj-lt"/>
              <a:buAutoNum type="arabicPeriod" startAt="8"/>
              <a:defRPr/>
            </a:pPr>
            <a:r>
              <a:rPr lang="en-US" altLang="zh-CN" sz="2200" dirty="0">
                <a:solidFill>
                  <a:srgbClr val="4C04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the end of the 19th century, …</a:t>
            </a:r>
          </a:p>
          <a:p>
            <a:pPr marL="538163" indent="-538163" eaLnBrk="1" hangingPunct="1">
              <a:spcBef>
                <a:spcPts val="600"/>
              </a:spcBef>
              <a:buFont typeface="+mj-lt"/>
              <a:buAutoNum type="arabicPeriod" startAt="10"/>
              <a:defRPr/>
            </a:pPr>
            <a:r>
              <a:rPr lang="en-US" altLang="zh-CN" sz="2200" dirty="0">
                <a:solidFill>
                  <a:srgbClr val="4C04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1900, …</a:t>
            </a:r>
          </a:p>
          <a:p>
            <a:pPr marL="538163" indent="-538163" eaLnBrk="1" hangingPunct="1">
              <a:spcBef>
                <a:spcPts val="600"/>
              </a:spcBef>
              <a:buFont typeface="+mj-lt"/>
              <a:buAutoNum type="arabicPeriod" startAt="10"/>
              <a:defRPr/>
            </a:pPr>
            <a:r>
              <a:rPr lang="en-US" altLang="zh-CN" sz="2200" dirty="0">
                <a:solidFill>
                  <a:srgbClr val="4C04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1906-1909, …</a:t>
            </a:r>
          </a:p>
          <a:p>
            <a:pPr marL="538163" indent="-538163" eaLnBrk="1" hangingPunct="1">
              <a:spcBef>
                <a:spcPts val="600"/>
              </a:spcBef>
              <a:buFont typeface="+mj-lt"/>
              <a:buAutoNum type="arabicPeriod" startAt="10"/>
              <a:defRPr/>
            </a:pPr>
            <a:r>
              <a:rPr lang="en-US" altLang="zh-CN" sz="2200" dirty="0">
                <a:solidFill>
                  <a:srgbClr val="4C04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1912, …</a:t>
            </a:r>
          </a:p>
          <a:p>
            <a:pPr marL="538163" indent="-538163" eaLnBrk="1" hangingPunct="1">
              <a:spcBef>
                <a:spcPts val="600"/>
              </a:spcBef>
              <a:buFont typeface="+mj-lt"/>
              <a:buAutoNum type="arabicPeriod" startAt="10"/>
              <a:defRPr/>
            </a:pPr>
            <a:r>
              <a:rPr lang="en-US" altLang="zh-CN" sz="2200" dirty="0">
                <a:solidFill>
                  <a:srgbClr val="4C044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1921, …</a:t>
            </a:r>
            <a:endParaRPr lang="zh-CN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6BF22E04-BEC1-45CA-8167-855A2CBFA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385" y="2584817"/>
            <a:ext cx="8426093" cy="93871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defRPr/>
            </a:pPr>
            <a:r>
              <a:rPr lang="en-US" altLang="zh-CN" sz="2500" b="1" dirty="0">
                <a:latin typeface="Calibri" panose="020F0502020204030204" pitchFamily="34" charset="0"/>
              </a:rPr>
              <a:t>Identify the time expressions and draw a timeline to </a:t>
            </a:r>
          </a:p>
          <a:p>
            <a:pPr algn="ctr">
              <a:spcBef>
                <a:spcPts val="600"/>
              </a:spcBef>
              <a:defRPr/>
            </a:pPr>
            <a:r>
              <a:rPr lang="en-US" altLang="zh-CN" sz="2500" b="1" dirty="0">
                <a:latin typeface="Calibri" panose="020F0502020204030204" pitchFamily="34" charset="0"/>
              </a:rPr>
              <a:t>trace the history of battery technology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2DD697-A8A8-48C0-AC9F-BC879A035B23}"/>
              </a:ext>
            </a:extLst>
          </p:cNvPr>
          <p:cNvSpPr txBox="1"/>
          <p:nvPr/>
        </p:nvSpPr>
        <p:spPr>
          <a:xfrm>
            <a:off x="7726661" y="6094740"/>
            <a:ext cx="1093633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3</a:t>
            </a:r>
            <a:endParaRPr lang="zh-CN" altLang="en-US" sz="2800" b="1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6E1E7DBA-76B7-4932-8731-F2E4DDC1739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7620002"/>
      </p:ext>
    </p:extLst>
  </p:cSld>
  <p:clrMapOvr>
    <a:masterClrMapping/>
  </p:clrMapOvr>
  <p:transition advTm="4397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/>
      <p:bldP spid="2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5DD4AD4F-12D3-4138-97E7-C1D42EC9AB7F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32785"/>
            <a:ext cx="82296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b="1" kern="0" dirty="0"/>
              <a:t>Text I  Fuel Cell -- understanding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F5B54F6-0562-44F5-B8D4-C23EE936C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704" y="1484865"/>
            <a:ext cx="8568596" cy="47847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>
                <a:solidFill>
                  <a:srgbClr val="540054"/>
                </a:solidFill>
                <a:latin typeface="Arial" panose="020B0604020202020204" pitchFamily="34" charset="0"/>
              </a:rPr>
              <a:t>The Gas Battery  </a:t>
            </a:r>
            <a:r>
              <a:rPr lang="en-US" altLang="zh-CN" sz="2400" b="1" dirty="0">
                <a:solidFill>
                  <a:srgbClr val="540054"/>
                </a:solidFill>
                <a:latin typeface="Arial" panose="020B0604020202020204" pitchFamily="34" charset="0"/>
              </a:rPr>
              <a:t>(Para. 4-6)</a:t>
            </a:r>
            <a:endParaRPr lang="zh-CN" altLang="en-US" sz="2400" b="1" dirty="0">
              <a:solidFill>
                <a:srgbClr val="540054"/>
              </a:solidFill>
            </a:endParaRPr>
          </a:p>
          <a:p>
            <a:pPr marL="0" indent="0">
              <a:buNone/>
            </a:pPr>
            <a:endParaRPr lang="en-US" altLang="zh-CN" sz="2800" b="1" dirty="0">
              <a:solidFill>
                <a:srgbClr val="540054"/>
              </a:solidFill>
              <a:latin typeface="Arial" panose="020B0604020202020204" pitchFamily="34" charset="0"/>
            </a:endParaRPr>
          </a:p>
          <a:p>
            <a:pPr marL="514350" indent="-514350">
              <a:spcBef>
                <a:spcPts val="1800"/>
              </a:spcBef>
              <a:buAutoNum type="arabicPeriod"/>
            </a:pPr>
            <a:r>
              <a:rPr lang="en-US" altLang="zh-CN" sz="28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were some advantages of electric cars  over the gasoline-engine cars at the end of 19th century?</a:t>
            </a:r>
          </a:p>
          <a:p>
            <a:pPr marL="514350" indent="-514350">
              <a:spcBef>
                <a:spcPts val="1800"/>
              </a:spcBef>
              <a:buAutoNum type="arabicPeriod"/>
            </a:pPr>
            <a:r>
              <a:rPr lang="en-US" altLang="zh-CN" sz="28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were the reasons for the later popularity of gasoline-powered vehicles?</a:t>
            </a:r>
          </a:p>
          <a:p>
            <a:pPr marL="0" indent="0">
              <a:buNone/>
            </a:pPr>
            <a:endParaRPr lang="en-US" altLang="zh-CN" sz="2800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EDEAA45-D7AB-4A4F-9A57-E3C6B2E273F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1638011"/>
      </p:ext>
    </p:extLst>
  </p:cSld>
  <p:clrMapOvr>
    <a:masterClrMapping/>
  </p:clrMapOvr>
  <p:transition advTm="2624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B6DA2A8D-B0A9-43CD-83EF-6F92F4366813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32785"/>
            <a:ext cx="82296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b="1" kern="0" dirty="0"/>
              <a:t>Text I  Fuel Cell -- understanding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6925A0B-5D0B-4D4C-A4B2-06EFE634B6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3705" y="1341438"/>
            <a:ext cx="8363095" cy="4784725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zh-CN" sz="2800" b="1" dirty="0">
                <a:solidFill>
                  <a:srgbClr val="540054"/>
                </a:solidFill>
              </a:rPr>
              <a:t>Electric car resurgence </a:t>
            </a:r>
            <a:r>
              <a:rPr lang="en-US" altLang="zh-CN" sz="2400" b="1" dirty="0">
                <a:solidFill>
                  <a:srgbClr val="540054"/>
                </a:solidFill>
                <a:latin typeface="Arial" panose="020B0604020202020204" pitchFamily="34" charset="0"/>
              </a:rPr>
              <a:t>(Para. 7-15)</a:t>
            </a:r>
            <a:endParaRPr lang="zh-CN" altLang="en-US" sz="2400" b="1" dirty="0">
              <a:solidFill>
                <a:srgbClr val="540054"/>
              </a:solidFill>
            </a:endParaRPr>
          </a:p>
          <a:p>
            <a:pPr marL="0" indent="0" eaLnBrk="1" hangingPunct="1">
              <a:buNone/>
              <a:defRPr/>
            </a:pPr>
            <a:endParaRPr lang="en-US" altLang="zh-CN" sz="2800" b="1" dirty="0">
              <a:solidFill>
                <a:srgbClr val="540054"/>
              </a:solidFill>
            </a:endParaRPr>
          </a:p>
          <a:p>
            <a:pPr marL="514350" indent="-514350" eaLnBrk="1" hangingPunct="1">
              <a:spcBef>
                <a:spcPts val="1800"/>
              </a:spcBef>
              <a:buFont typeface="+mj-lt"/>
              <a:buAutoNum type="arabicPeriod"/>
              <a:defRPr/>
            </a:pPr>
            <a:r>
              <a:rPr lang="en-US" altLang="zh-CN" sz="28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did electric car come back to stage?</a:t>
            </a:r>
          </a:p>
          <a:p>
            <a:pPr marL="514350" indent="-514350" eaLnBrk="1" hangingPunct="1">
              <a:spcBef>
                <a:spcPts val="1800"/>
              </a:spcBef>
              <a:buFont typeface="+mj-lt"/>
              <a:buAutoNum type="arabicPeriod"/>
              <a:defRPr/>
            </a:pPr>
            <a:r>
              <a:rPr lang="en-US" altLang="zh-CN" sz="28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 was fuel cell applied? </a:t>
            </a:r>
          </a:p>
          <a:p>
            <a:pPr marL="514350" indent="-514350" eaLnBrk="1" hangingPunct="1">
              <a:spcBef>
                <a:spcPts val="1800"/>
              </a:spcBef>
              <a:buFont typeface="+mj-lt"/>
              <a:buAutoNum type="arabicPeriod"/>
              <a:defRPr/>
            </a:pPr>
            <a:r>
              <a:rPr lang="en-US" altLang="zh-CN" sz="28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are different kinds of fuel cells in terms of electrolyte?</a:t>
            </a:r>
          </a:p>
          <a:p>
            <a:pPr marL="514350" indent="-514350" eaLnBrk="1" hangingPunct="1">
              <a:spcBef>
                <a:spcPts val="1800"/>
              </a:spcBef>
              <a:buFont typeface="+mj-lt"/>
              <a:buAutoNum type="arabicPeriod"/>
              <a:defRPr/>
            </a:pPr>
            <a:r>
              <a:rPr lang="en-US" altLang="zh-CN" sz="28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happened to Ballard’s bus when it had its public roll-out in 1993?</a:t>
            </a:r>
          </a:p>
          <a:p>
            <a:pPr marL="0" indent="0" eaLnBrk="1" hangingPunct="1">
              <a:spcBef>
                <a:spcPts val="1800"/>
              </a:spcBef>
              <a:buNone/>
              <a:defRPr/>
            </a:pPr>
            <a:endParaRPr lang="en-US" altLang="zh-CN" sz="2800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eaLnBrk="1" hangingPunct="1">
              <a:buNone/>
              <a:defRPr/>
            </a:pPr>
            <a:endParaRPr lang="en-US" altLang="zh-CN" sz="2800" b="1" dirty="0">
              <a:solidFill>
                <a:srgbClr val="540054"/>
              </a:solidFill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D80F74B-6356-401F-9761-D0FDCD31DE4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5506721"/>
      </p:ext>
    </p:extLst>
  </p:cSld>
  <p:clrMapOvr>
    <a:masterClrMapping/>
  </p:clrMapOvr>
  <p:transition advTm="4953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5D0FAA-0F57-49FE-9B7D-AE863CDF5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10" y="1435100"/>
            <a:ext cx="8229600" cy="4784725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zh-CN" sz="2800" b="1" dirty="0">
                <a:solidFill>
                  <a:srgbClr val="540054"/>
                </a:solidFill>
              </a:rPr>
              <a:t>Electric car resurgence </a:t>
            </a:r>
            <a:r>
              <a:rPr lang="en-US" altLang="zh-CN" sz="2400" b="1" dirty="0">
                <a:solidFill>
                  <a:srgbClr val="540054"/>
                </a:solidFill>
                <a:latin typeface="Arial" panose="020B0604020202020204" pitchFamily="34" charset="0"/>
              </a:rPr>
              <a:t>(Para. 7-15)</a:t>
            </a:r>
            <a:endParaRPr lang="zh-CN" altLang="en-US" sz="2400" b="1" dirty="0">
              <a:solidFill>
                <a:srgbClr val="540054"/>
              </a:solidFill>
            </a:endParaRPr>
          </a:p>
          <a:p>
            <a:pPr marL="0" indent="0" eaLnBrk="1" hangingPunct="1">
              <a:buNone/>
              <a:defRPr/>
            </a:pPr>
            <a:endParaRPr lang="en-US" altLang="zh-CN" sz="2800" b="1" dirty="0">
              <a:solidFill>
                <a:srgbClr val="540054"/>
              </a:solidFill>
            </a:endParaRPr>
          </a:p>
          <a:p>
            <a:pPr marL="0" indent="0" eaLnBrk="1" hangingPunct="1">
              <a:buNone/>
              <a:defRPr/>
            </a:pPr>
            <a:endParaRPr lang="en-US" altLang="zh-CN" sz="2800" b="1" dirty="0">
              <a:solidFill>
                <a:srgbClr val="540054"/>
              </a:solidFill>
            </a:endParaRPr>
          </a:p>
          <a:p>
            <a:pPr marL="0" lvl="0" indent="0" eaLnBrk="1" hangingPunct="1">
              <a:buNone/>
              <a:defRPr/>
            </a:pPr>
            <a:r>
              <a:rPr lang="en-US" altLang="zh-CN" sz="28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		</a:t>
            </a:r>
          </a:p>
          <a:p>
            <a:pPr marL="0" lvl="0" indent="0" eaLnBrk="1" hangingPunct="1">
              <a:buNone/>
              <a:defRPr/>
            </a:pPr>
            <a:r>
              <a:rPr lang="en-US" altLang="zh-CN" sz="28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		Could you describe how 					the proton-exchange 					membrane (PEM) fuel 					cell works? (Task 8)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A1ACB70-80A6-40E0-AC33-CDA98427ED52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32785"/>
            <a:ext cx="82296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b="1" kern="0" dirty="0"/>
              <a:t>Text I  Fuel Cell -- understanding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C175A0-393B-41D5-B2A1-774FAD728E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00" y="2394217"/>
            <a:ext cx="3787788" cy="41762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B7771A-739F-4949-8CD0-2C6024E9DC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215" y="5234636"/>
            <a:ext cx="1475785" cy="1623364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33CAD2D-6EEB-49CE-ABBD-857DE268837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2606718"/>
      </p:ext>
    </p:extLst>
  </p:cSld>
  <p:clrMapOvr>
    <a:masterClrMapping/>
  </p:clrMapOvr>
  <p:transition advTm="2401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BA0CB-A120-415D-92B7-05DC475B2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865"/>
            <a:ext cx="8229600" cy="4641298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zh-CN" sz="2800" b="1" dirty="0">
                <a:solidFill>
                  <a:srgbClr val="540054"/>
                </a:solidFill>
              </a:rPr>
              <a:t>Electric car resurgence </a:t>
            </a:r>
            <a:r>
              <a:rPr lang="en-US" altLang="zh-CN" sz="2400" b="1" dirty="0">
                <a:solidFill>
                  <a:srgbClr val="540054"/>
                </a:solidFill>
                <a:latin typeface="Arial" panose="020B0604020202020204" pitchFamily="34" charset="0"/>
              </a:rPr>
              <a:t>(Para. 7-15)</a:t>
            </a:r>
            <a:endParaRPr lang="zh-CN" altLang="en-US" sz="2400" b="1" dirty="0">
              <a:solidFill>
                <a:srgbClr val="540054"/>
              </a:solidFill>
            </a:endParaRPr>
          </a:p>
          <a:p>
            <a:pPr marL="0" lvl="0" indent="0" eaLnBrk="1" hangingPunct="1">
              <a:buNone/>
              <a:defRPr/>
            </a:pPr>
            <a:endParaRPr lang="en-US" altLang="zh-CN" sz="2800" b="1" dirty="0">
              <a:solidFill>
                <a:srgbClr val="540054"/>
              </a:solidFill>
            </a:endParaRP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CDC554A-A94F-436D-8322-409609FD50B1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32785"/>
            <a:ext cx="82296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b="1" kern="0" dirty="0"/>
              <a:t>Text I  Fuel Cell -- understanding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963506-F873-496B-ABE2-57F8E4DAE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10" y="2204915"/>
            <a:ext cx="4286250" cy="3810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312AFF1-255A-45F1-973D-60366BA987FD}"/>
              </a:ext>
            </a:extLst>
          </p:cNvPr>
          <p:cNvSpPr/>
          <p:nvPr/>
        </p:nvSpPr>
        <p:spPr>
          <a:xfrm>
            <a:off x="4860020" y="2695479"/>
            <a:ext cx="40322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solidFill>
                  <a:srgbClr val="540054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What was his answer to the energy problem? What efforts did he made to develop new power system?</a:t>
            </a:r>
            <a:endParaRPr lang="zh-CN" altLang="zh-CN" sz="2400" kern="100" dirty="0">
              <a:solidFill>
                <a:srgbClr val="540054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540054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40054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Read through Para10-14, and recount the story of Ballard.</a:t>
            </a:r>
            <a:endParaRPr lang="zh-CN" altLang="en-US" sz="2400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5D6F85E-7AFF-43D0-97F0-80C06344302E}"/>
              </a:ext>
            </a:extLst>
          </p:cNvPr>
          <p:cNvSpPr/>
          <p:nvPr/>
        </p:nvSpPr>
        <p:spPr>
          <a:xfrm>
            <a:off x="899745" y="6180248"/>
            <a:ext cx="3168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Geoffrey Ballard (1932-2008)</a:t>
            </a:r>
            <a:endParaRPr lang="zh-CN" altLang="en-US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98E89C6B-FEC2-4190-A26C-51001C408C9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5418254"/>
      </p:ext>
    </p:extLst>
  </p:cSld>
  <p:clrMapOvr>
    <a:masterClrMapping/>
  </p:clrMapOvr>
  <p:transition advTm="3229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FB3EB1C-4642-4197-9253-5B1250A029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17" b="13225"/>
          <a:stretch/>
        </p:blipFill>
        <p:spPr>
          <a:xfrm>
            <a:off x="1115760" y="4599738"/>
            <a:ext cx="4016895" cy="2258262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8EB80D-36DC-45C6-BB0B-5C7748538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697" y="1340855"/>
            <a:ext cx="8712606" cy="47847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>
                <a:solidFill>
                  <a:srgbClr val="540054"/>
                </a:solidFill>
                <a:latin typeface="+mj-lt"/>
                <a:cs typeface="Calibri" panose="020F0502020204030204" pitchFamily="34" charset="0"/>
              </a:rPr>
              <a:t>Into the main stream </a:t>
            </a:r>
            <a:r>
              <a:rPr lang="en-US" altLang="zh-CN" sz="2400" b="1" dirty="0">
                <a:solidFill>
                  <a:srgbClr val="540054"/>
                </a:solidFill>
                <a:latin typeface="+mj-lt"/>
                <a:cs typeface="Calibri" panose="020F0502020204030204" pitchFamily="34" charset="0"/>
              </a:rPr>
              <a:t>(Para. 16-18)</a:t>
            </a:r>
          </a:p>
          <a:p>
            <a:pPr marL="0" indent="0">
              <a:buNone/>
            </a:pPr>
            <a:endParaRPr lang="en-US" altLang="zh-CN" sz="1000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defTabSz="538163">
              <a:spcBef>
                <a:spcPts val="2400"/>
              </a:spcBef>
              <a:buAutoNum type="arabicPeriod"/>
            </a:pPr>
            <a:r>
              <a:rPr lang="en-US" altLang="zh-CN" sz="28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are the features of the General Motors’ concept car termed Hy-Wire? Why is it also referred to as the China car?</a:t>
            </a:r>
          </a:p>
          <a:p>
            <a:pPr marL="457200" indent="-457200" defTabSz="538163">
              <a:spcBef>
                <a:spcPts val="2400"/>
              </a:spcBef>
              <a:buAutoNum type="arabicPeriod"/>
            </a:pPr>
            <a:r>
              <a:rPr lang="en-US" altLang="zh-CN" sz="28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are some favorable aspects of fuel-cell powered vehicles ?</a:t>
            </a:r>
          </a:p>
          <a:p>
            <a:endParaRPr lang="zh-CN" altLang="en-US" sz="2400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9EF50BE-91B6-459F-9AF0-7D6D3EB5F51C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32785"/>
            <a:ext cx="82296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b="1" kern="0" dirty="0"/>
              <a:t>Text I  Fuel Cell -- understanding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7C98B71-D763-4E35-8F26-FE1B12CF02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958" y="4581838"/>
            <a:ext cx="3410135" cy="2275047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377481B4-3D29-4D03-907B-20EDDD2BB04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0539103"/>
      </p:ext>
    </p:extLst>
  </p:cSld>
  <p:clrMapOvr>
    <a:masterClrMapping/>
  </p:clrMapOvr>
  <p:transition advTm="3811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A269A7-AF44-4C34-9E72-BD232ECF1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705" y="1484865"/>
            <a:ext cx="8496590" cy="47847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>
                <a:solidFill>
                  <a:srgbClr val="540054"/>
                </a:solidFill>
              </a:rPr>
              <a:t>Out of the laboratory, someday (Para. 19-22)</a:t>
            </a:r>
          </a:p>
          <a:p>
            <a:pPr marL="0" indent="0" defTabSz="538163">
              <a:buNone/>
            </a:pPr>
            <a:endParaRPr lang="en-US" altLang="zh-CN" sz="1800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defTabSz="538163">
              <a:spcBef>
                <a:spcPts val="600"/>
              </a:spcBef>
              <a:buAutoNum type="arabicPeriod"/>
            </a:pPr>
            <a:endParaRPr lang="en-US" altLang="zh-CN" sz="2800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defTabSz="538163">
              <a:spcBef>
                <a:spcPts val="600"/>
              </a:spcBef>
              <a:buFontTx/>
              <a:buAutoNum type="arabicPeriod"/>
            </a:pPr>
            <a:r>
              <a:rPr lang="en-US" altLang="zh-CN" sz="28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 through this section and summarize the practical problems to be solved.</a:t>
            </a:r>
          </a:p>
          <a:p>
            <a:pPr marL="514350" indent="-514350" defTabSz="538163">
              <a:spcBef>
                <a:spcPts val="600"/>
              </a:spcBef>
              <a:buAutoNum type="arabicPeriod"/>
            </a:pPr>
            <a:endParaRPr lang="en-US" altLang="zh-CN" sz="2800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defTabSz="538163">
              <a:spcBef>
                <a:spcPts val="600"/>
              </a:spcBef>
              <a:buAutoNum type="arabicPeriod"/>
            </a:pPr>
            <a:r>
              <a:rPr lang="en-US" altLang="zh-CN" sz="28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does Catch-22 mean in the text?</a:t>
            </a:r>
          </a:p>
          <a:p>
            <a:pPr marL="514350" indent="-514350" defTabSz="538163">
              <a:spcBef>
                <a:spcPts val="600"/>
              </a:spcBef>
              <a:buFontTx/>
              <a:buAutoNum type="arabicPeriod"/>
            </a:pPr>
            <a:endParaRPr lang="en-US" altLang="zh-CN" sz="2800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defTabSz="538163">
              <a:spcBef>
                <a:spcPts val="600"/>
              </a:spcBef>
              <a:buFontTx/>
              <a:buAutoNum type="arabicPeriod"/>
            </a:pPr>
            <a:endParaRPr lang="en-US" altLang="zh-CN" sz="2800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 defTabSz="538163">
              <a:spcBef>
                <a:spcPts val="600"/>
              </a:spcBef>
              <a:buFontTx/>
              <a:buAutoNum type="arabicPeriod"/>
            </a:pPr>
            <a:endParaRPr lang="en-US" altLang="zh-CN" sz="2800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538163">
              <a:buNone/>
            </a:pPr>
            <a:endParaRPr lang="en-US" altLang="zh-CN" sz="2800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92B3B73-7AB5-42C9-BE82-AF8B58E81BC0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32785"/>
            <a:ext cx="82296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b="1" kern="0" dirty="0"/>
              <a:t>Text I  Fuel Cell -- understanding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EFF9A5-E1DF-454B-BA0C-BF2956A88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165" y="4081251"/>
            <a:ext cx="2031021" cy="2583767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79D142A6-A58D-4A65-9CBE-60CD41CADD6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8433598"/>
      </p:ext>
    </p:extLst>
  </p:cSld>
  <p:clrMapOvr>
    <a:masterClrMapping/>
  </p:clrMapOvr>
  <p:transition advTm="9252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13|9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|1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4|19|39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"/>
</p:tagLst>
</file>

<file path=ppt/theme/theme1.xml><?xml version="1.0" encoding="utf-8"?>
<a:theme xmlns:a="http://schemas.openxmlformats.org/drawingml/2006/main" name="上海Nordri专业商务幻灯演示设计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上海Nordri专业商务幻灯演示设计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上海Nordri专业商务幻灯演示设计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上海Nordri专业商务幻灯演示设计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上海Nordri专业商务幻灯演示设计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上海Nordri专业商务幻灯演示设计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上海Nordri专业商务幻灯演示设计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上海Nordri专业商务幻灯演示设计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10377</TotalTime>
  <Words>601</Words>
  <Application>Microsoft Office PowerPoint</Application>
  <PresentationFormat>全屏显示(4:3)</PresentationFormat>
  <Paragraphs>96</Paragraphs>
  <Slides>12</Slides>
  <Notes>3</Notes>
  <HiddenSlides>0</HiddenSlides>
  <MMClips>12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Arial</vt:lpstr>
      <vt:lpstr>Calibri</vt:lpstr>
      <vt:lpstr>Cambria</vt:lpstr>
      <vt:lpstr>上海Nordri专业商务幻灯演示设计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Text I  Fuel Cell</vt:lpstr>
      <vt:lpstr>Text 1 Fuel Cell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NordriDesign</dc:creator>
  <cp:keywords>ppt幻灯设计/ppt模板设计</cp:keywords>
  <dc:description>nordridesign.com</dc:description>
  <cp:lastModifiedBy>shining bi</cp:lastModifiedBy>
  <cp:revision>756</cp:revision>
  <cp:lastPrinted>2018-05-28T10:43:00Z</cp:lastPrinted>
  <dcterms:created xsi:type="dcterms:W3CDTF">2007-10-21T01:27:00Z</dcterms:created>
  <dcterms:modified xsi:type="dcterms:W3CDTF">2020-02-16T20:40:12Z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